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9" r:id="rId4"/>
    <p:sldId id="270" r:id="rId5"/>
    <p:sldId id="271" r:id="rId6"/>
    <p:sldId id="272" r:id="rId7"/>
    <p:sldId id="266" r:id="rId8"/>
    <p:sldId id="267" r:id="rId9"/>
    <p:sldId id="268" r:id="rId10"/>
    <p:sldId id="302" r:id="rId11"/>
    <p:sldId id="280" r:id="rId12"/>
    <p:sldId id="285" r:id="rId13"/>
    <p:sldId id="286" r:id="rId14"/>
    <p:sldId id="287" r:id="rId15"/>
    <p:sldId id="303" r:id="rId16"/>
    <p:sldId id="273" r:id="rId17"/>
    <p:sldId id="274" r:id="rId18"/>
    <p:sldId id="291" r:id="rId19"/>
    <p:sldId id="304" r:id="rId20"/>
    <p:sldId id="288" r:id="rId21"/>
    <p:sldId id="305" r:id="rId22"/>
    <p:sldId id="299" r:id="rId23"/>
    <p:sldId id="306" r:id="rId24"/>
    <p:sldId id="307" r:id="rId25"/>
    <p:sldId id="308" r:id="rId26"/>
    <p:sldId id="309" r:id="rId27"/>
    <p:sldId id="310" r:id="rId28"/>
    <p:sldId id="313" r:id="rId29"/>
    <p:sldId id="322" r:id="rId30"/>
    <p:sldId id="311" r:id="rId31"/>
    <p:sldId id="316" r:id="rId32"/>
    <p:sldId id="314" r:id="rId33"/>
    <p:sldId id="315" r:id="rId34"/>
    <p:sldId id="321" r:id="rId35"/>
    <p:sldId id="317" r:id="rId36"/>
    <p:sldId id="318" r:id="rId37"/>
    <p:sldId id="319" r:id="rId38"/>
    <p:sldId id="320" r:id="rId39"/>
    <p:sldId id="31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2C0D4-90E0-4548-B727-023DCA2005FC}" v="1" dt="2021-06-06T00:51:32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72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우균" userId="cc5e98843caf5a80" providerId="LiveId" clId="{1BA2C0D4-90E0-4548-B727-023DCA2005FC}"/>
    <pc:docChg chg="custSel modSld">
      <pc:chgData name="정 우균" userId="cc5e98843caf5a80" providerId="LiveId" clId="{1BA2C0D4-90E0-4548-B727-023DCA2005FC}" dt="2021-06-06T00:51:57.050" v="2" actId="478"/>
      <pc:docMkLst>
        <pc:docMk/>
      </pc:docMkLst>
      <pc:sldChg chg="addSp delSp modSp mod">
        <pc:chgData name="정 우균" userId="cc5e98843caf5a80" providerId="LiveId" clId="{1BA2C0D4-90E0-4548-B727-023DCA2005FC}" dt="2021-06-06T00:51:57.050" v="2" actId="478"/>
        <pc:sldMkLst>
          <pc:docMk/>
          <pc:sldMk cId="432614394" sldId="263"/>
        </pc:sldMkLst>
        <pc:picChg chg="add del mod">
          <ac:chgData name="정 우균" userId="cc5e98843caf5a80" providerId="LiveId" clId="{1BA2C0D4-90E0-4548-B727-023DCA2005FC}" dt="2021-06-06T00:51:57.050" v="2" actId="478"/>
          <ac:picMkLst>
            <pc:docMk/>
            <pc:sldMk cId="432614394" sldId="263"/>
            <ac:picMk id="7" creationId="{D994C558-DFDC-4346-A196-EFA7C4077E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FEE98-AE57-4C35-B3AB-54A854D88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F2A74-1662-44C0-9491-04254F28D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544ED-E500-4410-B279-2741CC5C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202FA-6742-408A-A94F-8496F959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7155F-AA14-4227-9D00-0226B8B2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1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545AC-D2FB-4276-90BC-5CFB7E13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13BAD4-EA38-4C3F-BE17-A9061ABD7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DA258-5A79-48F2-88F3-D8B14D00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917A6-A169-411C-8C58-CDB04B75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F4286-9AAE-4662-9A63-2EE591E6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4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B522A5-A801-446E-A038-684EDCEE0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0D7A5B-3A2F-43F9-AD13-411C5E481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D80F7-32C8-4637-84FA-A6D4A80B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59D84-375A-4A41-9621-409C6098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1C021F-16A9-4E46-84EF-F7EF9F76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7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53B8D-080B-4832-B0B6-71945C2CC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76DF0-34EB-4ABB-A1BD-2E1705DD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832FF-E656-459E-AEED-31E5E49C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6E408-BF26-48DA-83E6-D9A8D2DF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CD1109-021D-4436-B59B-E918CFA6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19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AC1D3-B2D9-4CAF-8244-B47902D7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A0F8A-4429-492E-9D32-C6F58161F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B5DFE8-1E87-4CFA-B8D2-DD0B429E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091558-B7F8-4228-8308-8EC79D65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80B3-2F21-4299-ADCF-18C529BB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59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94F54-7FFE-42E9-9446-7D6A1193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16265-E7EA-4E35-9B3B-B4F2EA136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93E0EB-8D94-4E50-BE97-96E147E2B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B43B7-8442-4889-8E4E-2485F81B0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1D90E-DC97-433F-8B6E-F28DEC64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5269EB-2F76-4C1C-954B-01DC3694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8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D4AF8-9D3F-4631-87E4-66EEB4F2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6F389-14B4-4438-8FC0-D68EC0BC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52EA64-4263-42A1-BE0D-3BE6749C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7F20AA-71E4-4696-86AA-98EE0CB12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E66F84-9F3C-40B8-8436-628DCF7E8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E8A6F0-3F4D-490C-96EA-D28CC49B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697743-44EB-42AB-BC71-1E92724B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5FAC3F-F386-4715-A47E-FE5B60E1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2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5ABAC-D7DE-4A30-9864-A0A37A46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99C937-5442-4F1E-9ECF-BC4C3146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9E1B4F-B2C9-416C-8EF2-2C7AFC01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DFC29-CF4B-4882-AD40-0A8C741E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782943-06BA-4757-AF9E-BF9916B8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DC2A3F-74B3-4494-8404-79E33922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85AE4-8F60-4076-9795-1F5BA685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70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621D7-F636-4F05-93B0-CC82D237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5323EE-8D83-4188-9217-048191A8B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306FBF-16AC-4892-AC73-7AD65E223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691C64-D6DC-4B7A-9E2C-66A18ADC0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BBB8B-4581-4DB9-BC67-173A91284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01B404-60C3-4818-B99B-38777977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9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9BAC6-946D-4398-BE2D-23054AB8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AFB1C5-7341-48E3-B405-B9CC7312A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25B74-02CD-437C-BC12-872DF9CE6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3A1108-3E94-47BD-8596-9458A779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E27E73-DF27-4A76-9BF9-B17AEBBE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C09477-1395-4BB9-BF48-34671F4AF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C0E3A30-4189-4A39-8A90-F42EDE6D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99C8E-355F-4229-8363-2AD756BBE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7704C-6573-4A32-944D-AEC4657AB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7773-8929-44B6-A93D-77D50AE16D7D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AD91F-1311-4815-9A0E-3EAD57345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54BEE-167F-4808-B590-1CE22C5A8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335C-A66F-4B72-B03F-C209E17CF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55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/>
          <p:nvPr/>
        </p:nvCxnSpPr>
        <p:spPr>
          <a:xfrm>
            <a:off x="796415" y="3429000"/>
            <a:ext cx="10382864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7D056A-6397-1A84-4573-A3AED7B5F616}"/>
              </a:ext>
            </a:extLst>
          </p:cNvPr>
          <p:cNvSpPr txBox="1"/>
          <p:nvPr/>
        </p:nvSpPr>
        <p:spPr>
          <a:xfrm>
            <a:off x="722671" y="2521974"/>
            <a:ext cx="6749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0195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3834583" y="1879169"/>
            <a:ext cx="0" cy="2663334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1469927" y="2774551"/>
            <a:ext cx="2453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INDEX</a:t>
            </a:r>
            <a:endParaRPr lang="ko-KR" altLang="en-US" sz="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2ACDE-4507-7F83-98A4-4B49B2F9E68D}"/>
              </a:ext>
            </a:extLst>
          </p:cNvPr>
          <p:cNvSpPr txBox="1"/>
          <p:nvPr/>
        </p:nvSpPr>
        <p:spPr>
          <a:xfrm>
            <a:off x="4326196" y="2639717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2 UI </a:t>
            </a:r>
            <a:r>
              <a:rPr lang="ko-KR" altLang="en-US" sz="3000" dirty="0">
                <a:solidFill>
                  <a:srgbClr val="FF0000"/>
                </a:solidFill>
              </a:rPr>
              <a:t>표준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A9C84-00CC-00FD-AC71-1EE248122D30}"/>
              </a:ext>
            </a:extLst>
          </p:cNvPr>
          <p:cNvSpPr txBox="1"/>
          <p:nvPr/>
        </p:nvSpPr>
        <p:spPr>
          <a:xfrm>
            <a:off x="4326196" y="3348646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3 UI </a:t>
            </a:r>
            <a:r>
              <a:rPr lang="ko-KR" altLang="en-US" sz="3000" dirty="0"/>
              <a:t>지침</a:t>
            </a:r>
            <a:endParaRPr lang="en-US" altLang="ko-KR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659D7-B149-FA89-7B62-03E4909C1A65}"/>
              </a:ext>
            </a:extLst>
          </p:cNvPr>
          <p:cNvSpPr txBox="1"/>
          <p:nvPr/>
        </p:nvSpPr>
        <p:spPr>
          <a:xfrm>
            <a:off x="4326196" y="1879169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 </a:t>
            </a:r>
            <a:r>
              <a:rPr lang="ko-KR" altLang="en-US" sz="3000" dirty="0"/>
              <a:t>웹 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81F3-6E0C-17D9-588F-A25DC2991223}"/>
              </a:ext>
            </a:extLst>
          </p:cNvPr>
          <p:cNvSpPr txBox="1"/>
          <p:nvPr/>
        </p:nvSpPr>
        <p:spPr>
          <a:xfrm>
            <a:off x="4326195" y="4057575"/>
            <a:ext cx="3470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4 </a:t>
            </a:r>
            <a:r>
              <a:rPr lang="ko-KR" altLang="en-US" sz="3000" dirty="0"/>
              <a:t>스토리 보드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127666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85E4315-6C0F-9D4D-DD47-D86F1B0FC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" y="1287297"/>
            <a:ext cx="7087214" cy="55707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DE974E-BB8E-C6AC-3849-15F23EDAE7CE}"/>
              </a:ext>
            </a:extLst>
          </p:cNvPr>
          <p:cNvSpPr txBox="1"/>
          <p:nvPr/>
        </p:nvSpPr>
        <p:spPr>
          <a:xfrm>
            <a:off x="7175705" y="1517058"/>
            <a:ext cx="2140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참고</a:t>
            </a:r>
            <a:r>
              <a:rPr lang="en-US" altLang="ko-KR" sz="1200" dirty="0"/>
              <a:t>] </a:t>
            </a:r>
            <a:r>
              <a:rPr lang="ko-KR" altLang="en-US" sz="1200" dirty="0"/>
              <a:t>화면설계 모듈</a:t>
            </a:r>
            <a:r>
              <a:rPr lang="en-US" altLang="ko-KR" sz="1200" dirty="0"/>
              <a:t>(P8 – 9)</a:t>
            </a:r>
            <a:endParaRPr lang="ko-KR" altLang="en-US" sz="1200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E018239-5E14-9F9B-6475-6530A1B64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/>
          <a:stretch/>
        </p:blipFill>
        <p:spPr>
          <a:xfrm>
            <a:off x="7458196" y="4348214"/>
            <a:ext cx="4478425" cy="1455191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2EB5617B-0C86-F6C5-2CFA-A4F7E55ED6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9" b="8048"/>
          <a:stretch/>
        </p:blipFill>
        <p:spPr>
          <a:xfrm>
            <a:off x="7274564" y="2009459"/>
            <a:ext cx="4662057" cy="233875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F6FE5C-811D-74D6-A29F-935295D1238C}"/>
              </a:ext>
            </a:extLst>
          </p:cNvPr>
          <p:cNvSpPr/>
          <p:nvPr/>
        </p:nvSpPr>
        <p:spPr>
          <a:xfrm>
            <a:off x="7175705" y="1838632"/>
            <a:ext cx="4868811" cy="396475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EC12D8-5609-919B-0283-5FA93E6C406D}"/>
              </a:ext>
            </a:extLst>
          </p:cNvPr>
          <p:cNvSpPr/>
          <p:nvPr/>
        </p:nvSpPr>
        <p:spPr>
          <a:xfrm>
            <a:off x="7546685" y="4598946"/>
            <a:ext cx="4173365" cy="980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8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6322141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444BA07-C0CB-E818-81F7-AC52D0CBC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6" y="1373126"/>
            <a:ext cx="6555779" cy="5407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C1965F-0F65-B9F7-3F97-6A2A08789044}"/>
              </a:ext>
            </a:extLst>
          </p:cNvPr>
          <p:cNvSpPr txBox="1"/>
          <p:nvPr/>
        </p:nvSpPr>
        <p:spPr>
          <a:xfrm>
            <a:off x="6730181" y="474832"/>
            <a:ext cx="553556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참고</a:t>
            </a:r>
            <a:r>
              <a:rPr lang="en-US" altLang="ko-KR" sz="1200" dirty="0"/>
              <a:t>] </a:t>
            </a:r>
            <a:r>
              <a:rPr lang="ko-KR" altLang="en-US" sz="1200" dirty="0"/>
              <a:t>화면설계 모듈</a:t>
            </a:r>
            <a:r>
              <a:rPr lang="en-US" altLang="ko-KR" sz="1200" dirty="0"/>
              <a:t>(P10 – 28)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1</a:t>
            </a:r>
            <a:r>
              <a:rPr lang="ko-KR" altLang="en-US" sz="1200" b="1" dirty="0"/>
              <a:t> 응용 소프트웨어 개발을 위한 </a:t>
            </a:r>
            <a:r>
              <a:rPr lang="en-US" altLang="ko-KR" sz="1200" b="1" dirty="0"/>
              <a:t>UI </a:t>
            </a:r>
            <a:r>
              <a:rPr lang="ko-KR" altLang="en-US" sz="1200" b="1" dirty="0"/>
              <a:t>표준 및 지침을 확인한다</a:t>
            </a:r>
            <a:r>
              <a:rPr lang="en-US" altLang="ko-KR" sz="1200" b="1" dirty="0"/>
              <a:t>.</a:t>
            </a:r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en-US" altLang="ko-KR" sz="1200" dirty="0"/>
              <a:t>UI </a:t>
            </a:r>
            <a:r>
              <a:rPr lang="ko-KR" altLang="en-US" sz="1200" dirty="0"/>
              <a:t>스타일가이드 정의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1"/>
                </a:solidFill>
              </a:rPr>
              <a:t>	1-1) </a:t>
            </a:r>
            <a:r>
              <a:rPr lang="ko-KR" altLang="en-US" sz="1200" dirty="0">
                <a:solidFill>
                  <a:schemeClr val="accent1"/>
                </a:solidFill>
              </a:rPr>
              <a:t>구동환경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1-2) </a:t>
            </a:r>
            <a:r>
              <a:rPr lang="ko-KR" altLang="en-US" sz="1200" dirty="0">
                <a:solidFill>
                  <a:schemeClr val="accent1"/>
                </a:solidFill>
              </a:rPr>
              <a:t>레이아웃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1-3) </a:t>
            </a:r>
            <a:r>
              <a:rPr lang="ko-KR" altLang="en-US" sz="1200" dirty="0">
                <a:solidFill>
                  <a:schemeClr val="accent1"/>
                </a:solidFill>
              </a:rPr>
              <a:t>네비게이션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1-4) </a:t>
            </a:r>
            <a:r>
              <a:rPr lang="ko-KR" altLang="en-US" sz="1200" dirty="0">
                <a:solidFill>
                  <a:schemeClr val="accent1"/>
                </a:solidFill>
              </a:rPr>
              <a:t>기능을 정의</a:t>
            </a:r>
            <a:r>
              <a:rPr lang="en-US" altLang="ko-KR" sz="1200" dirty="0">
                <a:solidFill>
                  <a:schemeClr val="accent1"/>
                </a:solidFill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</a:rPr>
              <a:t>프로세스모델 </a:t>
            </a:r>
            <a:r>
              <a:rPr lang="en-US" altLang="ko-KR" sz="1200" dirty="0">
                <a:solidFill>
                  <a:schemeClr val="accent1"/>
                </a:solidFill>
              </a:rPr>
              <a:t>-&gt; </a:t>
            </a:r>
            <a:r>
              <a:rPr lang="ko-KR" altLang="en-US" sz="1200" dirty="0">
                <a:solidFill>
                  <a:schemeClr val="accent1"/>
                </a:solidFill>
              </a:rPr>
              <a:t>데이터모델</a:t>
            </a:r>
            <a:r>
              <a:rPr lang="en-US" altLang="ko-KR" sz="1200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	1-5) </a:t>
            </a:r>
            <a:r>
              <a:rPr lang="ko-KR" altLang="en-US" sz="1200" dirty="0">
                <a:solidFill>
                  <a:schemeClr val="accent1"/>
                </a:solidFill>
              </a:rPr>
              <a:t>구성요소 정의</a:t>
            </a:r>
            <a:r>
              <a:rPr lang="en-US" altLang="ko-KR" sz="1200" dirty="0">
                <a:solidFill>
                  <a:schemeClr val="accent1"/>
                </a:solidFill>
              </a:rPr>
              <a:t>(</a:t>
            </a:r>
            <a:r>
              <a:rPr lang="ko-KR" altLang="en-US" sz="1200" dirty="0">
                <a:solidFill>
                  <a:schemeClr val="accent1"/>
                </a:solidFill>
              </a:rPr>
              <a:t>그리드</a:t>
            </a:r>
            <a:r>
              <a:rPr lang="en-US" altLang="ko-KR" sz="1200" dirty="0">
                <a:solidFill>
                  <a:schemeClr val="accent1"/>
                </a:solidFill>
              </a:rPr>
              <a:t>,</a:t>
            </a:r>
            <a:r>
              <a:rPr lang="ko-KR" altLang="en-US" sz="1200" dirty="0">
                <a:solidFill>
                  <a:schemeClr val="accent1"/>
                </a:solidFill>
              </a:rPr>
              <a:t>버튼</a:t>
            </a:r>
            <a:r>
              <a:rPr lang="en-US" altLang="ko-KR" sz="1200" dirty="0">
                <a:solidFill>
                  <a:schemeClr val="accent1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2) UI </a:t>
            </a:r>
            <a:r>
              <a:rPr lang="ko-KR" altLang="en-US" sz="1200" dirty="0"/>
              <a:t>패턴 모델을 정의한다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	2-1) </a:t>
            </a:r>
            <a:r>
              <a:rPr lang="ko-KR" altLang="en-US" sz="1200" dirty="0">
                <a:solidFill>
                  <a:schemeClr val="accent1"/>
                </a:solidFill>
              </a:rPr>
              <a:t>업무 화면 클라이언트를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2-2) </a:t>
            </a:r>
            <a:r>
              <a:rPr lang="ko-KR" altLang="en-US" sz="1200" dirty="0" err="1">
                <a:solidFill>
                  <a:schemeClr val="accent1"/>
                </a:solidFill>
              </a:rPr>
              <a:t>서버컨트롤러를</a:t>
            </a:r>
            <a:r>
              <a:rPr lang="ko-KR" altLang="en-US" sz="1200" dirty="0">
                <a:solidFill>
                  <a:schemeClr val="accent1"/>
                </a:solidFill>
              </a:rPr>
              <a:t> 정의</a:t>
            </a:r>
            <a:r>
              <a:rPr lang="en-US" altLang="ko-KR" sz="1200" dirty="0">
                <a:solidFill>
                  <a:schemeClr val="accent1"/>
                </a:solidFill>
              </a:rPr>
              <a:t>(</a:t>
            </a:r>
            <a:r>
              <a:rPr lang="ko-KR" altLang="en-US" sz="1200" dirty="0" err="1">
                <a:solidFill>
                  <a:schemeClr val="accent1"/>
                </a:solidFill>
              </a:rPr>
              <a:t>유스케이스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-&gt; MVC2)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	2-3) </a:t>
            </a:r>
            <a:r>
              <a:rPr lang="ko-KR" altLang="en-US" sz="1200" dirty="0">
                <a:solidFill>
                  <a:schemeClr val="accent1"/>
                </a:solidFill>
              </a:rPr>
              <a:t>서버 메시지 및 예외 처리 정의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r>
              <a:rPr lang="en-US" altLang="ko-KR" sz="1200" dirty="0">
                <a:solidFill>
                  <a:schemeClr val="accent1"/>
                </a:solidFill>
              </a:rPr>
              <a:t>	2-4) </a:t>
            </a:r>
            <a:r>
              <a:rPr lang="ko-KR" altLang="en-US" sz="1200" dirty="0">
                <a:solidFill>
                  <a:schemeClr val="accent1"/>
                </a:solidFill>
              </a:rPr>
              <a:t>클라이언트 </a:t>
            </a:r>
            <a:r>
              <a:rPr lang="en-US" altLang="ko-KR" sz="1200" dirty="0">
                <a:solidFill>
                  <a:schemeClr val="accent1"/>
                </a:solidFill>
              </a:rPr>
              <a:t>– </a:t>
            </a:r>
            <a:r>
              <a:rPr lang="ko-KR" altLang="en-US" sz="1200" dirty="0">
                <a:solidFill>
                  <a:schemeClr val="accent1"/>
                </a:solidFill>
              </a:rPr>
              <a:t>서버 간 데이터 변환 정의</a:t>
            </a:r>
            <a:r>
              <a:rPr lang="en-US" altLang="ko-KR" sz="1200" dirty="0">
                <a:solidFill>
                  <a:schemeClr val="accent1"/>
                </a:solidFill>
              </a:rPr>
              <a:t>(ex. DTO)</a:t>
            </a:r>
          </a:p>
          <a:p>
            <a:r>
              <a:rPr lang="en-US" altLang="ko-KR" sz="1200" dirty="0"/>
              <a:t>	2-5) EP </a:t>
            </a:r>
            <a:r>
              <a:rPr lang="ko-KR" altLang="en-US" sz="1200" dirty="0"/>
              <a:t>연계를 정의</a:t>
            </a:r>
            <a:r>
              <a:rPr lang="en-US" altLang="ko-KR" sz="1200" dirty="0"/>
              <a:t>(EP-SSO-Client </a:t>
            </a:r>
            <a:r>
              <a:rPr lang="ko-KR" altLang="en-US" sz="1200" dirty="0"/>
              <a:t>연계 방법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2-6) </a:t>
            </a:r>
            <a:r>
              <a:rPr lang="ko-KR" altLang="en-US" sz="1200" dirty="0"/>
              <a:t>보고서를 정의</a:t>
            </a:r>
            <a:r>
              <a:rPr lang="en-US" altLang="ko-KR" sz="1200" dirty="0"/>
              <a:t>(Client</a:t>
            </a:r>
            <a:r>
              <a:rPr lang="ko-KR" altLang="en-US" sz="1200" dirty="0"/>
              <a:t>와 </a:t>
            </a:r>
            <a:r>
              <a:rPr lang="en-US" altLang="ko-KR" sz="1200" dirty="0"/>
              <a:t>Report</a:t>
            </a:r>
            <a:r>
              <a:rPr lang="ko-KR" altLang="en-US" sz="1200" dirty="0"/>
              <a:t>솔루션간 연계 방법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	2-7) Thin Client </a:t>
            </a:r>
            <a:r>
              <a:rPr lang="ko-KR" altLang="en-US" sz="1200" dirty="0"/>
              <a:t>와 외부 컴포넌트간 연계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3) UI</a:t>
            </a:r>
            <a:r>
              <a:rPr lang="ko-KR" altLang="en-US" sz="1200" dirty="0"/>
              <a:t>표준 수립을 위한 조직을 구성한다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/>
              <a:t>2 </a:t>
            </a:r>
            <a:r>
              <a:rPr lang="ko-KR" altLang="en-US" sz="1200" b="1" dirty="0"/>
              <a:t>개발하고자 하는 응용 소프트웨어에 적용될 </a:t>
            </a:r>
            <a:r>
              <a:rPr lang="en-US" altLang="ko-KR" sz="1200" b="1" dirty="0"/>
              <a:t>UI </a:t>
            </a:r>
            <a:r>
              <a:rPr lang="ko-KR" altLang="en-US" sz="1200" b="1" dirty="0"/>
              <a:t>요구사항을 확인한다</a:t>
            </a:r>
            <a:r>
              <a:rPr lang="en-US" altLang="ko-KR" sz="1200" b="1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비즈니스 요구사항을 확인한다</a:t>
            </a:r>
            <a:r>
              <a:rPr lang="en-US" altLang="ko-KR" sz="1200" dirty="0"/>
              <a:t>.</a:t>
            </a:r>
          </a:p>
          <a:p>
            <a:pPr marL="228600" indent="-228600">
              <a:buAutoNum type="arabicParenR"/>
            </a:pPr>
            <a:endParaRPr lang="en-US" altLang="ko-KR" sz="1200" dirty="0"/>
          </a:p>
          <a:p>
            <a:pPr marL="228600" indent="-228600">
              <a:buAutoNum type="arabicParenR"/>
            </a:pPr>
            <a:r>
              <a:rPr lang="ko-KR" altLang="en-US" sz="1200" dirty="0"/>
              <a:t>요구사항을 작성한다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45399-8117-20F0-4932-ABCBE8821DE8}"/>
              </a:ext>
            </a:extLst>
          </p:cNvPr>
          <p:cNvSpPr/>
          <p:nvPr/>
        </p:nvSpPr>
        <p:spPr>
          <a:xfrm>
            <a:off x="6730181" y="1120871"/>
            <a:ext cx="5152103" cy="35282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4AF629-75EA-7547-9565-86BF84C9F20D}"/>
              </a:ext>
            </a:extLst>
          </p:cNvPr>
          <p:cNvSpPr/>
          <p:nvPr/>
        </p:nvSpPr>
        <p:spPr>
          <a:xfrm>
            <a:off x="6730180" y="5439271"/>
            <a:ext cx="5152103" cy="9332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18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FF8D4AC-23F6-B051-D997-1248ADC59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0"/>
          <a:stretch/>
        </p:blipFill>
        <p:spPr>
          <a:xfrm>
            <a:off x="309716" y="1373126"/>
            <a:ext cx="8501841" cy="54003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C1322BC-D088-C83A-D8CC-0BCFE5D5E167}"/>
              </a:ext>
            </a:extLst>
          </p:cNvPr>
          <p:cNvSpPr/>
          <p:nvPr/>
        </p:nvSpPr>
        <p:spPr>
          <a:xfrm>
            <a:off x="2379406" y="2389239"/>
            <a:ext cx="1317523" cy="275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86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A1511ED-154C-887B-9773-0303612A7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" y="1246213"/>
            <a:ext cx="5609303" cy="20331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1F0DC3-6549-99B6-C3FA-6EE6D6630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"/>
          <a:stretch/>
        </p:blipFill>
        <p:spPr>
          <a:xfrm>
            <a:off x="4975235" y="1877960"/>
            <a:ext cx="7216765" cy="4868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CBAF00-B606-EF13-CFA6-258350B44636}"/>
              </a:ext>
            </a:extLst>
          </p:cNvPr>
          <p:cNvSpPr txBox="1"/>
          <p:nvPr/>
        </p:nvSpPr>
        <p:spPr>
          <a:xfrm>
            <a:off x="5582094" y="1541981"/>
            <a:ext cx="161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참고</a:t>
            </a:r>
            <a:r>
              <a:rPr lang="en-US" altLang="ko-KR" sz="1200" dirty="0"/>
              <a:t>] </a:t>
            </a:r>
            <a:r>
              <a:rPr lang="ko-KR" altLang="en-US" sz="1200" dirty="0"/>
              <a:t>화면설계 모듈</a:t>
            </a:r>
          </a:p>
        </p:txBody>
      </p:sp>
    </p:spTree>
    <p:extLst>
      <p:ext uri="{BB962C8B-B14F-4D97-AF65-F5344CB8AC3E}">
        <p14:creationId xmlns:p14="http://schemas.microsoft.com/office/powerpoint/2010/main" val="44940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3834583" y="1879169"/>
            <a:ext cx="0" cy="2663334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1469927" y="2774551"/>
            <a:ext cx="2453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INDEX</a:t>
            </a:r>
            <a:endParaRPr lang="ko-KR" altLang="en-US" sz="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2ACDE-4507-7F83-98A4-4B49B2F9E68D}"/>
              </a:ext>
            </a:extLst>
          </p:cNvPr>
          <p:cNvSpPr txBox="1"/>
          <p:nvPr/>
        </p:nvSpPr>
        <p:spPr>
          <a:xfrm>
            <a:off x="4326196" y="2639717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2 UI </a:t>
            </a:r>
            <a:r>
              <a:rPr lang="ko-KR" altLang="en-US" sz="3000" dirty="0"/>
              <a:t>표준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A9C84-00CC-00FD-AC71-1EE248122D30}"/>
              </a:ext>
            </a:extLst>
          </p:cNvPr>
          <p:cNvSpPr txBox="1"/>
          <p:nvPr/>
        </p:nvSpPr>
        <p:spPr>
          <a:xfrm>
            <a:off x="4326196" y="3348646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3 UI </a:t>
            </a:r>
            <a:r>
              <a:rPr lang="ko-KR" altLang="en-US" sz="3000" dirty="0">
                <a:solidFill>
                  <a:srgbClr val="FF0000"/>
                </a:solidFill>
              </a:rPr>
              <a:t>지침</a:t>
            </a:r>
            <a:endParaRPr lang="en-US" altLang="ko-KR" sz="3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659D7-B149-FA89-7B62-03E4909C1A65}"/>
              </a:ext>
            </a:extLst>
          </p:cNvPr>
          <p:cNvSpPr txBox="1"/>
          <p:nvPr/>
        </p:nvSpPr>
        <p:spPr>
          <a:xfrm>
            <a:off x="4326196" y="1879169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 </a:t>
            </a:r>
            <a:r>
              <a:rPr lang="ko-KR" altLang="en-US" sz="3000" dirty="0"/>
              <a:t>웹 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81F3-6E0C-17D9-588F-A25DC2991223}"/>
              </a:ext>
            </a:extLst>
          </p:cNvPr>
          <p:cNvSpPr txBox="1"/>
          <p:nvPr/>
        </p:nvSpPr>
        <p:spPr>
          <a:xfrm>
            <a:off x="4326195" y="4057575"/>
            <a:ext cx="3470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4 </a:t>
            </a:r>
            <a:r>
              <a:rPr lang="ko-KR" altLang="en-US" sz="3000" dirty="0"/>
              <a:t>스토리 보드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148826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B3D6B-D16E-335C-0A0C-8CB9B53D9C43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지침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0A641BE-36C6-0DD8-05FD-35E15667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" y="1351442"/>
            <a:ext cx="7996914" cy="4515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45CFF-55BD-BEB7-0641-7D1CA2014665}"/>
              </a:ext>
            </a:extLst>
          </p:cNvPr>
          <p:cNvSpPr txBox="1"/>
          <p:nvPr/>
        </p:nvSpPr>
        <p:spPr>
          <a:xfrm>
            <a:off x="0" y="5671248"/>
            <a:ext cx="115971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666666"/>
                </a:solidFill>
                <a:latin typeface="Noto Sans KR"/>
              </a:rPr>
              <a:t>[</a:t>
            </a:r>
            <a:r>
              <a:rPr lang="ko-KR" altLang="en-US" sz="1000" dirty="0">
                <a:solidFill>
                  <a:srgbClr val="666666"/>
                </a:solidFill>
                <a:latin typeface="Noto Sans KR"/>
              </a:rPr>
              <a:t>참고</a:t>
            </a:r>
            <a:r>
              <a:rPr lang="en-US" altLang="ko-KR" sz="1000" dirty="0">
                <a:solidFill>
                  <a:srgbClr val="666666"/>
                </a:solidFill>
                <a:latin typeface="Noto Sans KR"/>
              </a:rPr>
              <a:t>]</a:t>
            </a:r>
          </a:p>
          <a:p>
            <a:pPr algn="l"/>
            <a:endParaRPr lang="en-US" altLang="ko-KR" sz="1000" dirty="0">
              <a:solidFill>
                <a:srgbClr val="666666"/>
              </a:solidFill>
              <a:latin typeface="Noto Sans KR"/>
            </a:endParaRPr>
          </a:p>
          <a:p>
            <a:pPr algn="l"/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전자정부 웹사이트 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UI 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가이드 라인 배포</a:t>
            </a:r>
            <a:endParaRPr lang="en-US" altLang="ko-KR" sz="10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https://mois.go.kr/frt/bbs/type001/commonSelectBoardArticle.do?bbsId=BBSMSTR_000000000045&amp;nttId=69451#none</a:t>
            </a:r>
          </a:p>
          <a:p>
            <a:pPr algn="l"/>
            <a:endParaRPr lang="ko-KR" altLang="en-US" sz="10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000" b="0" i="0" dirty="0">
                <a:solidFill>
                  <a:srgbClr val="666666"/>
                </a:solidFill>
                <a:effectLst/>
                <a:latin typeface="Noto Sans KR"/>
              </a:rPr>
              <a:t>한국형 웹 콘텐츠 접근성 지침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</a:rPr>
              <a:t>2.1https://www.wah.or.kr:444/Participation/guide.asp</a:t>
            </a:r>
          </a:p>
          <a:p>
            <a:pPr algn="l"/>
            <a:endParaRPr lang="ko-KR" altLang="en-US" sz="10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82322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B3D6B-D16E-335C-0A0C-8CB9B53D9C43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지침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7E00D1-FEF6-B27F-6B44-FF0B16CA5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9"/>
          <a:stretch/>
        </p:blipFill>
        <p:spPr>
          <a:xfrm>
            <a:off x="309716" y="1517545"/>
            <a:ext cx="8344623" cy="501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43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B3D6B-D16E-335C-0A0C-8CB9B53D9C43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지침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A39B091-8A87-FEC9-1795-690FDE33C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56"/>
          <a:stretch/>
        </p:blipFill>
        <p:spPr>
          <a:xfrm>
            <a:off x="309716" y="1373126"/>
            <a:ext cx="8344623" cy="12634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B02B4C-E698-0A93-9784-0426F1AC79A5}"/>
              </a:ext>
            </a:extLst>
          </p:cNvPr>
          <p:cNvSpPr/>
          <p:nvPr/>
        </p:nvSpPr>
        <p:spPr>
          <a:xfrm>
            <a:off x="4404852" y="2084439"/>
            <a:ext cx="3352800" cy="334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5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3834583" y="1879169"/>
            <a:ext cx="0" cy="2663334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1469927" y="2774551"/>
            <a:ext cx="2453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INDEX</a:t>
            </a:r>
            <a:endParaRPr lang="ko-KR" altLang="en-US" sz="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2ACDE-4507-7F83-98A4-4B49B2F9E68D}"/>
              </a:ext>
            </a:extLst>
          </p:cNvPr>
          <p:cNvSpPr txBox="1"/>
          <p:nvPr/>
        </p:nvSpPr>
        <p:spPr>
          <a:xfrm>
            <a:off x="4326196" y="2639717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2 UI </a:t>
            </a:r>
            <a:r>
              <a:rPr lang="ko-KR" altLang="en-US" sz="3000" dirty="0"/>
              <a:t>표준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A9C84-00CC-00FD-AC71-1EE248122D30}"/>
              </a:ext>
            </a:extLst>
          </p:cNvPr>
          <p:cNvSpPr txBox="1"/>
          <p:nvPr/>
        </p:nvSpPr>
        <p:spPr>
          <a:xfrm>
            <a:off x="4326196" y="3348646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3 UI </a:t>
            </a:r>
            <a:r>
              <a:rPr lang="ko-KR" altLang="en-US" sz="3000" dirty="0"/>
              <a:t>지침</a:t>
            </a:r>
            <a:endParaRPr lang="en-US" altLang="ko-KR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659D7-B149-FA89-7B62-03E4909C1A65}"/>
              </a:ext>
            </a:extLst>
          </p:cNvPr>
          <p:cNvSpPr txBox="1"/>
          <p:nvPr/>
        </p:nvSpPr>
        <p:spPr>
          <a:xfrm>
            <a:off x="4326196" y="1879169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 </a:t>
            </a:r>
            <a:r>
              <a:rPr lang="ko-KR" altLang="en-US" sz="3000" dirty="0"/>
              <a:t>웹 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81F3-6E0C-17D9-588F-A25DC2991223}"/>
              </a:ext>
            </a:extLst>
          </p:cNvPr>
          <p:cNvSpPr txBox="1"/>
          <p:nvPr/>
        </p:nvSpPr>
        <p:spPr>
          <a:xfrm>
            <a:off x="4326195" y="4057575"/>
            <a:ext cx="3470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4 </a:t>
            </a:r>
            <a:r>
              <a:rPr lang="ko-KR" altLang="en-US" sz="3000" dirty="0">
                <a:solidFill>
                  <a:srgbClr val="FF0000"/>
                </a:solidFill>
              </a:rPr>
              <a:t>스토리 보드</a:t>
            </a:r>
            <a:endParaRPr lang="en-US" altLang="ko-KR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6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3834583" y="1879169"/>
            <a:ext cx="0" cy="2663334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1469927" y="2774551"/>
            <a:ext cx="24531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INDEX</a:t>
            </a:r>
            <a:endParaRPr lang="ko-KR" altLang="en-US" sz="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2ACDE-4507-7F83-98A4-4B49B2F9E68D}"/>
              </a:ext>
            </a:extLst>
          </p:cNvPr>
          <p:cNvSpPr txBox="1"/>
          <p:nvPr/>
        </p:nvSpPr>
        <p:spPr>
          <a:xfrm>
            <a:off x="4326196" y="2639717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2 UI </a:t>
            </a:r>
            <a:r>
              <a:rPr lang="ko-KR" altLang="en-US" sz="3000" dirty="0"/>
              <a:t>표준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A9C84-00CC-00FD-AC71-1EE248122D30}"/>
              </a:ext>
            </a:extLst>
          </p:cNvPr>
          <p:cNvSpPr txBox="1"/>
          <p:nvPr/>
        </p:nvSpPr>
        <p:spPr>
          <a:xfrm>
            <a:off x="4326196" y="3348646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3 UI </a:t>
            </a:r>
            <a:r>
              <a:rPr lang="ko-KR" altLang="en-US" sz="3000" dirty="0"/>
              <a:t>지침</a:t>
            </a:r>
            <a:endParaRPr lang="en-US" altLang="ko-KR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659D7-B149-FA89-7B62-03E4909C1A65}"/>
              </a:ext>
            </a:extLst>
          </p:cNvPr>
          <p:cNvSpPr txBox="1"/>
          <p:nvPr/>
        </p:nvSpPr>
        <p:spPr>
          <a:xfrm>
            <a:off x="4326196" y="1879169"/>
            <a:ext cx="2453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1 </a:t>
            </a:r>
            <a:r>
              <a:rPr lang="ko-KR" altLang="en-US" sz="3000" dirty="0">
                <a:solidFill>
                  <a:srgbClr val="FF0000"/>
                </a:solidFill>
              </a:rPr>
              <a:t>웹 요소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81F3-6E0C-17D9-588F-A25DC2991223}"/>
              </a:ext>
            </a:extLst>
          </p:cNvPr>
          <p:cNvSpPr txBox="1"/>
          <p:nvPr/>
        </p:nvSpPr>
        <p:spPr>
          <a:xfrm>
            <a:off x="4326195" y="4057575"/>
            <a:ext cx="3470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4 </a:t>
            </a:r>
            <a:r>
              <a:rPr lang="ko-KR" altLang="en-US" sz="3000" dirty="0"/>
              <a:t>스토리 보드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3239963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28DD2-1F7C-9863-C403-F388EA303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" b="68055"/>
          <a:stretch/>
        </p:blipFill>
        <p:spPr>
          <a:xfrm>
            <a:off x="88491" y="1373126"/>
            <a:ext cx="11128736" cy="25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60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28DD2-1F7C-9863-C403-F388EA303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t="36356" r="5788"/>
          <a:stretch/>
        </p:blipFill>
        <p:spPr>
          <a:xfrm>
            <a:off x="206479" y="1226574"/>
            <a:ext cx="11385754" cy="54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3B31B1-48A3-94C9-ACF1-94412D88A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r="24030" b="23491"/>
          <a:stretch/>
        </p:blipFill>
        <p:spPr>
          <a:xfrm>
            <a:off x="3097888" y="1373126"/>
            <a:ext cx="8819294" cy="5246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7CAA00-7A9E-FED6-9F36-ACA5E6C238A8}"/>
              </a:ext>
            </a:extLst>
          </p:cNvPr>
          <p:cNvSpPr txBox="1"/>
          <p:nvPr/>
        </p:nvSpPr>
        <p:spPr>
          <a:xfrm>
            <a:off x="274818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1) </a:t>
            </a:r>
            <a:r>
              <a:rPr lang="ko-KR" altLang="en-US" sz="2500" dirty="0"/>
              <a:t>표지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720577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BFFB6-608E-0A8D-21EB-5036028F227A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2) </a:t>
            </a:r>
            <a:r>
              <a:rPr lang="ko-KR" altLang="en-US" sz="2500" dirty="0"/>
              <a:t>목차</a:t>
            </a:r>
            <a:endParaRPr lang="en-US" altLang="ko-KR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14FFE7-749C-B6FF-B909-80CA506DB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t="-2523" r="45845" b="28634"/>
          <a:stretch/>
        </p:blipFill>
        <p:spPr>
          <a:xfrm>
            <a:off x="5385923" y="1373126"/>
            <a:ext cx="6216142" cy="506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5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E9613-BD3A-4404-4627-C98C47E52E03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3) </a:t>
            </a:r>
            <a:r>
              <a:rPr lang="ko-KR" altLang="en-US" sz="2500" dirty="0"/>
              <a:t>개정이력</a:t>
            </a:r>
            <a:endParaRPr lang="en-US" altLang="ko-KR" sz="2500" dirty="0"/>
          </a:p>
        </p:txBody>
      </p:sp>
      <p:pic>
        <p:nvPicPr>
          <p:cNvPr id="6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10F69F43-CC55-6C89-AC65-26B458A5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660" b="7217"/>
          <a:stretch/>
        </p:blipFill>
        <p:spPr>
          <a:xfrm>
            <a:off x="3684638" y="1689547"/>
            <a:ext cx="7798461" cy="43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4B7E9-CA89-87FE-3EA5-72C2B9FE1BD3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4) </a:t>
            </a:r>
            <a:r>
              <a:rPr lang="ko-KR" altLang="en-US" sz="2500" dirty="0"/>
              <a:t>메뉴구조</a:t>
            </a:r>
            <a:endParaRPr lang="en-US" altLang="ko-KR" sz="2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FD3FE3-7D4B-8D91-BA7A-176622EDF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r="3196" b="7079"/>
          <a:stretch/>
        </p:blipFill>
        <p:spPr>
          <a:xfrm>
            <a:off x="2669157" y="1451020"/>
            <a:ext cx="9213127" cy="51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4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1B53DF9-88A1-2572-11AE-88EE63787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r="3505" b="7079"/>
          <a:stretch/>
        </p:blipFill>
        <p:spPr>
          <a:xfrm>
            <a:off x="3110389" y="1662091"/>
            <a:ext cx="8934127" cy="5012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6D871-4A13-087B-FF44-7647881741BB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5) </a:t>
            </a:r>
            <a:r>
              <a:rPr lang="ko-KR" altLang="en-US" sz="2500" dirty="0"/>
              <a:t>화면목록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924384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273A0-76EA-657D-8ADE-05B54C1E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" b="5500"/>
          <a:stretch/>
        </p:blipFill>
        <p:spPr>
          <a:xfrm>
            <a:off x="4481050" y="1155292"/>
            <a:ext cx="7563466" cy="5400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98895-B6C5-8807-A094-76784F344E09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6) </a:t>
            </a:r>
            <a:r>
              <a:rPr lang="ko-KR" altLang="en-US" sz="2500" dirty="0"/>
              <a:t>프로세스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477579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EA21-D2A5-CDF1-A079-51FB98316484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7) Flow Chart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3D1F7D-7BFC-7A28-F054-DE5EF23BA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1" r="3350" b="6529"/>
          <a:stretch/>
        </p:blipFill>
        <p:spPr>
          <a:xfrm>
            <a:off x="4119716" y="1283139"/>
            <a:ext cx="7762568" cy="54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4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EA21-D2A5-CDF1-A079-51FB98316484}"/>
              </a:ext>
            </a:extLst>
          </p:cNvPr>
          <p:cNvSpPr txBox="1"/>
          <p:nvPr/>
        </p:nvSpPr>
        <p:spPr>
          <a:xfrm>
            <a:off x="309715" y="1451020"/>
            <a:ext cx="41573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7) Flow Chart(</a:t>
            </a:r>
            <a:r>
              <a:rPr lang="ko-KR" altLang="en-US" sz="2500" dirty="0"/>
              <a:t>다른 예</a:t>
            </a:r>
            <a:r>
              <a:rPr lang="en-US" altLang="ko-KR" sz="25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5985E2-F2FC-2A41-CAAB-9FF2C7B3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16" y="1194619"/>
            <a:ext cx="6858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5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3216556-278D-238E-5702-A77E0C9CE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73124"/>
            <a:ext cx="11903843" cy="3955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99637F-6DB5-F861-9D24-61A240F01BFC}"/>
              </a:ext>
            </a:extLst>
          </p:cNvPr>
          <p:cNvSpPr txBox="1"/>
          <p:nvPr/>
        </p:nvSpPr>
        <p:spPr>
          <a:xfrm>
            <a:off x="544178" y="6077635"/>
            <a:ext cx="7823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https://www.thisisgame.com/webzine/nboard/213/?n=56672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5F249-FA12-7447-00D2-2F807BB6402D}"/>
              </a:ext>
            </a:extLst>
          </p:cNvPr>
          <p:cNvSpPr txBox="1"/>
          <p:nvPr/>
        </p:nvSpPr>
        <p:spPr>
          <a:xfrm>
            <a:off x="544178" y="5729748"/>
            <a:ext cx="674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웹의 역사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만화보기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034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29BF6-9113-E3E6-3E99-C830B5AF17E7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8) </a:t>
            </a:r>
            <a:r>
              <a:rPr lang="ko-KR" altLang="en-US" sz="2500" dirty="0"/>
              <a:t>권한</a:t>
            </a:r>
            <a:endParaRPr lang="en-US" altLang="ko-KR" sz="2500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AF9EFB7-A09D-268C-A9CA-B8D40835D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1" t="5501" r="3504" b="7904"/>
          <a:stretch/>
        </p:blipFill>
        <p:spPr>
          <a:xfrm>
            <a:off x="3571273" y="1288025"/>
            <a:ext cx="8311011" cy="53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8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0DE4CC-1EFA-5B23-6DAB-480DC576E93B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9) </a:t>
            </a:r>
            <a:r>
              <a:rPr lang="ko-KR" altLang="en-US" sz="2500" dirty="0"/>
              <a:t>정책</a:t>
            </a:r>
            <a:endParaRPr lang="en-US" altLang="ko-KR" sz="25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FED7C35-AB6E-906A-C2DB-C0E48745E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3" r="3196" b="7354"/>
          <a:stretch/>
        </p:blipFill>
        <p:spPr>
          <a:xfrm>
            <a:off x="4286863" y="1263288"/>
            <a:ext cx="7688825" cy="534254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5C871A-C078-1146-C143-2E27776DB357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F5AD2B-A40C-67CC-4CB8-DC273F590DCC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</p:spTree>
    <p:extLst>
      <p:ext uri="{BB962C8B-B14F-4D97-AF65-F5344CB8AC3E}">
        <p14:creationId xmlns:p14="http://schemas.microsoft.com/office/powerpoint/2010/main" val="848035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C8F5A-618D-84FD-1677-DB3418160052}"/>
              </a:ext>
            </a:extLst>
          </p:cNvPr>
          <p:cNvSpPr txBox="1"/>
          <p:nvPr/>
        </p:nvSpPr>
        <p:spPr>
          <a:xfrm>
            <a:off x="309716" y="1451020"/>
            <a:ext cx="2453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10) UI,</a:t>
            </a:r>
            <a:r>
              <a:rPr lang="ko-KR" altLang="en-US" sz="2500" dirty="0"/>
              <a:t>기능정의</a:t>
            </a:r>
            <a:endParaRPr lang="en-US" altLang="ko-KR" sz="2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980C23-D3C1-2651-E59C-1241D5972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r="3556" b="7217"/>
          <a:stretch/>
        </p:blipFill>
        <p:spPr>
          <a:xfrm>
            <a:off x="4252452" y="1279460"/>
            <a:ext cx="7792064" cy="541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0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BEA8434-A56C-2B6A-F38E-3CC3C1D14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3428" b="7628"/>
          <a:stretch/>
        </p:blipFill>
        <p:spPr>
          <a:xfrm>
            <a:off x="309716" y="193807"/>
            <a:ext cx="11359300" cy="63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7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6251-8CD7-484D-B3C8-4E5C4CF6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88DFFE-23D9-4A45-9AF1-004102074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A704A9E-6CF2-4394-8D1B-AB034DA1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582" b="7491"/>
          <a:stretch/>
        </p:blipFill>
        <p:spPr>
          <a:xfrm>
            <a:off x="327860" y="256880"/>
            <a:ext cx="11359299" cy="634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1A7B1-3077-E539-2AA8-9B62D401E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r="3041" b="6255"/>
          <a:stretch/>
        </p:blipFill>
        <p:spPr>
          <a:xfrm>
            <a:off x="388070" y="214460"/>
            <a:ext cx="11415860" cy="64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9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BAA90-F017-39B6-4E96-EBFE657B9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r="3711" b="7766"/>
          <a:stretch/>
        </p:blipFill>
        <p:spPr>
          <a:xfrm>
            <a:off x="408849" y="266307"/>
            <a:ext cx="11315308" cy="63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44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118F3D-8D53-879F-1022-CB34C519A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r="3737" b="6991"/>
          <a:stretch/>
        </p:blipFill>
        <p:spPr>
          <a:xfrm>
            <a:off x="309716" y="239704"/>
            <a:ext cx="11236751" cy="6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36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4CFA3C2-D018-8B1B-47E9-45F23401F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r="3196" b="7354"/>
          <a:stretch/>
        </p:blipFill>
        <p:spPr>
          <a:xfrm>
            <a:off x="309716" y="252167"/>
            <a:ext cx="11406433" cy="63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55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04 </a:t>
            </a:r>
            <a:r>
              <a:rPr lang="ko-KR" altLang="en-US" sz="3000" dirty="0"/>
              <a:t>스토리 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B0927C-BA9A-9D88-C81E-013F5563F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r="3583" b="7217"/>
          <a:stretch/>
        </p:blipFill>
        <p:spPr>
          <a:xfrm>
            <a:off x="309716" y="247453"/>
            <a:ext cx="11321593" cy="63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6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B5720-5965-DF87-4D90-1D2C2C4E2420}"/>
              </a:ext>
            </a:extLst>
          </p:cNvPr>
          <p:cNvSpPr txBox="1"/>
          <p:nvPr/>
        </p:nvSpPr>
        <p:spPr>
          <a:xfrm>
            <a:off x="260553" y="2039782"/>
            <a:ext cx="114988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표준이란 브라우저 종류 및 버전에 따른 기능 차이에 대하여 호환이 가능하도록 제시된 표준으로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다른 기종 혹은 플랫폼에 따라 달리 구현되는 기술을 동일하게 구현함과 동시에 어느 한쪽에 최적화되어 치우치지 않도록 공통요소를 사용하여 웹 페이지를 제작하는 기법을 의미한다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표준화 단체인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W3C(World Wide Consortium)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가 권고한 표준안에 따라 웹사이트를 작성할 때 이용하는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HTML, CSS, JavaScript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등에 대한 규정을 담고 있으며 웹 표준의 궁극적인 목적은 웹사이트에 접속한 사용자가 어떠한 운영체제나 브라우저를 사용하더라도 동일한 결과를 보이게 하는 것이다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8BAE2-79AE-5ACB-2088-48D41679F6A1}"/>
              </a:ext>
            </a:extLst>
          </p:cNvPr>
          <p:cNvSpPr txBox="1"/>
          <p:nvPr/>
        </p:nvSpPr>
        <p:spPr>
          <a:xfrm>
            <a:off x="260553" y="1472451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표준이란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8CFDD-2C9A-8326-A350-6BDA97D551E3}"/>
              </a:ext>
            </a:extLst>
          </p:cNvPr>
          <p:cNvSpPr txBox="1"/>
          <p:nvPr/>
        </p:nvSpPr>
        <p:spPr>
          <a:xfrm>
            <a:off x="285135" y="4799485"/>
            <a:ext cx="113365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국내 웹의 현실은 특정 브라우저와 사용자 등의 이용환경과 비표준 페이지 및 과도한 플러그인 사용으로 장애인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노약자를 포함한 모든 사용자들에게 운영체제 및 웹 브라우저 등의 정보 접근 제약이 있다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따라서 브라우저의 종류나 버전에 상관없이 모든 사용자들이 동일한 웹사이트를 볼 수 있도록 웹 표준기술 작업이 필요하며 웹 표준 준수는 웹 접근성 준수를 위한 핵심이다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1802F-A73E-9634-2956-0D52EE8432EA}"/>
              </a:ext>
            </a:extLst>
          </p:cNvPr>
          <p:cNvSpPr txBox="1"/>
          <p:nvPr/>
        </p:nvSpPr>
        <p:spPr>
          <a:xfrm>
            <a:off x="260553" y="4228583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표준 준수이유</a:t>
            </a:r>
          </a:p>
        </p:txBody>
      </p:sp>
    </p:spTree>
    <p:extLst>
      <p:ext uri="{BB962C8B-B14F-4D97-AF65-F5344CB8AC3E}">
        <p14:creationId xmlns:p14="http://schemas.microsoft.com/office/powerpoint/2010/main" val="407018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3583B0-168F-A7A6-B643-0BED79343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9"/>
          <a:stretch/>
        </p:blipFill>
        <p:spPr>
          <a:xfrm>
            <a:off x="4586924" y="1562112"/>
            <a:ext cx="7285351" cy="4966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16F792-D37E-B586-29B4-9CB55939442A}"/>
              </a:ext>
            </a:extLst>
          </p:cNvPr>
          <p:cNvSpPr txBox="1"/>
          <p:nvPr/>
        </p:nvSpPr>
        <p:spPr>
          <a:xfrm>
            <a:off x="309715" y="1562112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표준 장점</a:t>
            </a:r>
          </a:p>
        </p:txBody>
      </p:sp>
    </p:spTree>
    <p:extLst>
      <p:ext uri="{BB962C8B-B14F-4D97-AF65-F5344CB8AC3E}">
        <p14:creationId xmlns:p14="http://schemas.microsoft.com/office/powerpoint/2010/main" val="101269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B10886-ADAD-6BC8-EC49-73469BF2D12A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0401E-5F9E-F9B5-BCC8-A84698E1FCE5}"/>
              </a:ext>
            </a:extLst>
          </p:cNvPr>
          <p:cNvSpPr txBox="1"/>
          <p:nvPr/>
        </p:nvSpPr>
        <p:spPr>
          <a:xfrm>
            <a:off x="309715" y="2061221"/>
            <a:ext cx="114594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호환성은 표준 웹 기술을 사용하여 운영체제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브라우저 등 어느 한쪽으로 최적화되거나 종속되지 않도록 공통 요소를 사용하여 웹 페이지를 제작하는 기법으로 웹 사이트 사용 시 운영체제 및 브라우저 간 동일한 결과가 나오도록 의미하는 웹 상호운용성의 개념에 웹 표준의 준수를 포함하는 개념이다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5DB72-5404-29BA-D25F-07DA2BACCE02}"/>
              </a:ext>
            </a:extLst>
          </p:cNvPr>
          <p:cNvSpPr txBox="1"/>
          <p:nvPr/>
        </p:nvSpPr>
        <p:spPr>
          <a:xfrm>
            <a:off x="393290" y="4140338"/>
            <a:ext cx="114594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표준을 준수하지 않고 특정 운영체제와 브라우저에 종속되어 있다면 다양한 운영체제 환경 및 브라우저에서의 사용이 불가능한 문제점이 발생하게 된다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국내는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Internet Explorer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브라우저에 최적화된 비표준 기술이 널리 사용되고 있다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개방형 통합 플랫폼인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ActiveX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가 그 대표적인 예로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ActiveX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는 웹사이트에서 정적인 웹문서를 멀티미디어 기술로 동작 가능하게 하는 플러그인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(Plug-in)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기술이나 보안에 취약한 문제점이 있으며 또한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IE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에서만 사용되는 기술로 다른 웹 브라우저에서는 구동이 불가능하여 외국에서 국내 웹 사이트에 접근할 때 표준화되지 않은 웹사이트로 인해 웹 호환성이 현격히 떨어지는 문제가 발생할 수 있다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따라서 제공하는 서비스를 모든 웹 브라우저 환경에서 동일하게 이용하기 위해서는 웹 호환성을 준수한 웹사이트의 구축이 필요하다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0972-EBA3-1F2A-C34D-9DED02C29648}"/>
              </a:ext>
            </a:extLst>
          </p:cNvPr>
          <p:cNvSpPr txBox="1"/>
          <p:nvPr/>
        </p:nvSpPr>
        <p:spPr>
          <a:xfrm>
            <a:off x="309715" y="1562112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호환성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D0AA1-D8B2-6556-F179-0D0F3A91DCF9}"/>
              </a:ext>
            </a:extLst>
          </p:cNvPr>
          <p:cNvSpPr txBox="1"/>
          <p:nvPr/>
        </p:nvSpPr>
        <p:spPr>
          <a:xfrm>
            <a:off x="393290" y="3513815"/>
            <a:ext cx="6749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웹 호환성 준수 이유</a:t>
            </a:r>
          </a:p>
        </p:txBody>
      </p:sp>
    </p:spTree>
    <p:extLst>
      <p:ext uri="{BB962C8B-B14F-4D97-AF65-F5344CB8AC3E}">
        <p14:creationId xmlns:p14="http://schemas.microsoft.com/office/powerpoint/2010/main" val="791448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618813-FDD8-D4AC-45EB-61740C6F9257}"/>
              </a:ext>
            </a:extLst>
          </p:cNvPr>
          <p:cNvSpPr txBox="1"/>
          <p:nvPr/>
        </p:nvSpPr>
        <p:spPr>
          <a:xfrm>
            <a:off x="825909" y="3903405"/>
            <a:ext cx="107958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표준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호환성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접근성의 목적은 웹을 사용하는 사용자가 웹사이트를 자유롭고 편리하게 이용하는 점과 장애인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고령자 등을 포함한 사용자층 확대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다양한 환경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새로운 기기에서의 이용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개발 및 운용의 효율성 제고 등의 기대효과가 유사하지만 대상 및 종류 등의 준수 내용과 편의를 제공하는 점에서 차이가 있다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표준을 준수 하는 것만으로는 웹 접근성이나 웹 호환성이 보장되지 않으며 웹 호환성을 준수하더라도 웹 접근성은 보장되지 않는다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접근성이란 보편적 접근성 확보를 우선시하고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웹 호환성은 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OS, SW</a:t>
            </a:r>
            <a:r>
              <a:rPr lang="ko-KR" altLang="en-US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에 독립적인 상호운용성 확보를 우선시한다</a:t>
            </a:r>
            <a:r>
              <a:rPr lang="en-US" altLang="ko-KR" b="0" i="0" dirty="0">
                <a:solidFill>
                  <a:srgbClr val="6F6F6F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2EE665-7811-7A57-9F3E-547C201AB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5"/>
          <a:stretch/>
        </p:blipFill>
        <p:spPr>
          <a:xfrm>
            <a:off x="707922" y="1465011"/>
            <a:ext cx="3256663" cy="2222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0013F5-7DF7-5769-8440-EB46834B6F3C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UI </a:t>
            </a:r>
            <a:r>
              <a:rPr lang="ko-KR" altLang="en-US" sz="3000" dirty="0"/>
              <a:t>표준</a:t>
            </a:r>
            <a:r>
              <a:rPr lang="en-US" altLang="ko-KR" sz="3000" dirty="0"/>
              <a:t>&amp;</a:t>
            </a:r>
            <a:r>
              <a:rPr lang="ko-KR" altLang="en-US" sz="3000" dirty="0"/>
              <a:t>지침</a:t>
            </a:r>
          </a:p>
        </p:txBody>
      </p:sp>
    </p:spTree>
    <p:extLst>
      <p:ext uri="{BB962C8B-B14F-4D97-AF65-F5344CB8AC3E}">
        <p14:creationId xmlns:p14="http://schemas.microsoft.com/office/powerpoint/2010/main" val="156325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C56E2B17-5CCC-C1F7-0D97-79C7E43E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9" y="1360256"/>
            <a:ext cx="10274282" cy="5291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C38131-1682-D93B-C58C-E8A249A93F0D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68491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714BEE-D328-D9EB-A350-1A3FB6C0D2F5}"/>
              </a:ext>
            </a:extLst>
          </p:cNvPr>
          <p:cNvCxnSpPr>
            <a:cxnSpLocks/>
          </p:cNvCxnSpPr>
          <p:nvPr/>
        </p:nvCxnSpPr>
        <p:spPr>
          <a:xfrm>
            <a:off x="88491" y="1128252"/>
            <a:ext cx="11956025" cy="0"/>
          </a:xfrm>
          <a:prstGeom prst="line">
            <a:avLst/>
          </a:prstGeom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B3D6B-D16E-335C-0A0C-8CB9B53D9C43}"/>
              </a:ext>
            </a:extLst>
          </p:cNvPr>
          <p:cNvSpPr txBox="1"/>
          <p:nvPr/>
        </p:nvSpPr>
        <p:spPr>
          <a:xfrm>
            <a:off x="309716" y="329381"/>
            <a:ext cx="6749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01 </a:t>
            </a:r>
            <a:r>
              <a:rPr lang="ko-KR" altLang="en-US" sz="3000" dirty="0" err="1"/>
              <a:t>웹요소</a:t>
            </a:r>
            <a:endParaRPr lang="ko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BD13A-4A8E-201B-F289-6505DF15D107}"/>
              </a:ext>
            </a:extLst>
          </p:cNvPr>
          <p:cNvSpPr txBox="1"/>
          <p:nvPr/>
        </p:nvSpPr>
        <p:spPr>
          <a:xfrm>
            <a:off x="309716" y="61101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https://blog.joyfui.com/771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36A5-6AF2-9E89-74E3-F1064F34A4AE}"/>
              </a:ext>
            </a:extLst>
          </p:cNvPr>
          <p:cNvSpPr txBox="1"/>
          <p:nvPr/>
        </p:nvSpPr>
        <p:spPr>
          <a:xfrm>
            <a:off x="430160" y="1575678"/>
            <a:ext cx="674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웹 표준 검사 </a:t>
            </a:r>
            <a:r>
              <a:rPr lang="ko-KR" altLang="en-US" dirty="0" err="1"/>
              <a:t>싸이트</a:t>
            </a:r>
            <a:r>
              <a:rPr lang="en-US" altLang="ko-KR" dirty="0"/>
              <a:t> </a:t>
            </a:r>
            <a:r>
              <a:rPr lang="ko-KR" altLang="en-US" dirty="0"/>
              <a:t>모음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480D0-97EC-BBE4-60D5-D06E9FAB5930}"/>
              </a:ext>
            </a:extLst>
          </p:cNvPr>
          <p:cNvSpPr txBox="1"/>
          <p:nvPr/>
        </p:nvSpPr>
        <p:spPr>
          <a:xfrm>
            <a:off x="430160" y="2189884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1. http://validator.w3.org/unicorn/</a:t>
            </a:r>
          </a:p>
          <a:p>
            <a:r>
              <a:rPr lang="ko-KR" altLang="en-US" dirty="0"/>
              <a:t>2. http://validator.w3.org/</a:t>
            </a:r>
          </a:p>
          <a:p>
            <a:r>
              <a:rPr lang="ko-KR" altLang="en-US" dirty="0"/>
              <a:t>3. http://validator.kldp.org/</a:t>
            </a:r>
          </a:p>
          <a:p>
            <a:r>
              <a:rPr lang="ko-KR" altLang="en-US" dirty="0"/>
              <a:t>4, http://validator.w3.org/checklink</a:t>
            </a:r>
          </a:p>
          <a:p>
            <a:r>
              <a:rPr lang="ko-KR" altLang="en-US" dirty="0"/>
              <a:t>5. http://validator.kldp.org/checklink</a:t>
            </a:r>
          </a:p>
          <a:p>
            <a:r>
              <a:rPr lang="ko-KR" altLang="en-US" dirty="0"/>
              <a:t>6. http://jigsaw.w3.org/css-validator/</a:t>
            </a:r>
          </a:p>
          <a:p>
            <a:r>
              <a:rPr lang="ko-KR" altLang="en-US" dirty="0"/>
              <a:t>7. http://css-validator.kldp.org/</a:t>
            </a:r>
          </a:p>
          <a:p>
            <a:r>
              <a:rPr lang="ko-KR" altLang="en-US" dirty="0"/>
              <a:t>8. http://validator.w3.org/mobile/</a:t>
            </a:r>
          </a:p>
          <a:p>
            <a:r>
              <a:rPr lang="ko-KR" altLang="en-US" dirty="0"/>
              <a:t>9. http://wave.webaim.org/</a:t>
            </a:r>
          </a:p>
          <a:p>
            <a:r>
              <a:rPr lang="ko-KR" altLang="en-US" dirty="0"/>
              <a:t>10. https://developers.google.com/pagespeed/</a:t>
            </a:r>
          </a:p>
          <a:p>
            <a:r>
              <a:rPr lang="ko-KR" altLang="en-US" dirty="0"/>
              <a:t>11. http://www.wah.or.kr/Achive/Kadowah.asp</a:t>
            </a:r>
          </a:p>
        </p:txBody>
      </p:sp>
    </p:spTree>
    <p:extLst>
      <p:ext uri="{BB962C8B-B14F-4D97-AF65-F5344CB8AC3E}">
        <p14:creationId xmlns:p14="http://schemas.microsoft.com/office/powerpoint/2010/main" val="136264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987</Words>
  <Application>Microsoft Office PowerPoint</Application>
  <PresentationFormat>와이드스크린</PresentationFormat>
  <Paragraphs>130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Noto Sans KR</vt:lpstr>
      <vt:lpstr>Dotum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우균 정</dc:creator>
  <cp:lastModifiedBy>정 우균</cp:lastModifiedBy>
  <cp:revision>131</cp:revision>
  <dcterms:created xsi:type="dcterms:W3CDTF">2021-05-29T07:48:15Z</dcterms:created>
  <dcterms:modified xsi:type="dcterms:W3CDTF">2022-05-10T12:13:10Z</dcterms:modified>
</cp:coreProperties>
</file>